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1223" r:id="rId2"/>
    <p:sldId id="1254" r:id="rId3"/>
    <p:sldId id="1256" r:id="rId4"/>
    <p:sldId id="1255" r:id="rId5"/>
    <p:sldId id="1257" r:id="rId6"/>
    <p:sldId id="1258" r:id="rId7"/>
    <p:sldId id="1259" r:id="rId8"/>
    <p:sldId id="1260" r:id="rId9"/>
    <p:sldId id="1266" r:id="rId10"/>
    <p:sldId id="1261" r:id="rId11"/>
    <p:sldId id="1262" r:id="rId12"/>
    <p:sldId id="1263" r:id="rId13"/>
    <p:sldId id="1264" r:id="rId14"/>
    <p:sldId id="1265" r:id="rId15"/>
    <p:sldId id="1267" r:id="rId16"/>
  </p:sldIdLst>
  <p:sldSz cx="9144000" cy="5715000" type="screen16x10"/>
  <p:notesSz cx="9540875" cy="6865938"/>
  <p:defaultTextStyle>
    <a:defPPr>
      <a:defRPr lang="tr-TR"/>
    </a:defPPr>
    <a:lvl1pPr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4813" indent="52388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09625" indent="104775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14438" indent="1571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0838" indent="207963" algn="l" defTabSz="809625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12EC141B-0069-455B-980D-F136C227544D}">
          <p14:sldIdLst>
            <p14:sldId id="1223"/>
            <p14:sldId id="1254"/>
            <p14:sldId id="1256"/>
            <p14:sldId id="1255"/>
            <p14:sldId id="1257"/>
            <p14:sldId id="1258"/>
            <p14:sldId id="1259"/>
            <p14:sldId id="1260"/>
            <p14:sldId id="1266"/>
            <p14:sldId id="1261"/>
            <p14:sldId id="1262"/>
            <p14:sldId id="1263"/>
            <p14:sldId id="1264"/>
            <p14:sldId id="1265"/>
            <p14:sldId id="1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0" userDrawn="1">
          <p15:clr>
            <a:srgbClr val="A4A3A4"/>
          </p15:clr>
        </p15:guide>
        <p15:guide id="2" pos="5465" userDrawn="1">
          <p15:clr>
            <a:srgbClr val="A4A3A4"/>
          </p15:clr>
        </p15:guide>
        <p15:guide id="3" orient="horz" pos="757" userDrawn="1">
          <p15:clr>
            <a:srgbClr val="A4A3A4"/>
          </p15:clr>
        </p15:guide>
        <p15:guide id="4" pos="317" userDrawn="1">
          <p15:clr>
            <a:srgbClr val="A4A3A4"/>
          </p15:clr>
        </p15:guide>
        <p15:guide id="5" pos="2903" userDrawn="1">
          <p15:clr>
            <a:srgbClr val="A4A3A4"/>
          </p15:clr>
        </p15:guide>
        <p15:guide id="6" orient="horz" pos="1052" userDrawn="1">
          <p15:clr>
            <a:srgbClr val="A4A3A4"/>
          </p15:clr>
        </p15:guide>
        <p15:guide id="7" orient="horz" pos="28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 userDrawn="1">
          <p15:clr>
            <a:srgbClr val="A4A3A4"/>
          </p15:clr>
        </p15:guide>
        <p15:guide id="2" pos="300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ça" initials="A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92CF50"/>
    <a:srgbClr val="CCCC00"/>
    <a:srgbClr val="CCFF33"/>
    <a:srgbClr val="99CC00"/>
    <a:srgbClr val="4785D1"/>
    <a:srgbClr val="DF2027"/>
    <a:srgbClr val="8064A2"/>
    <a:srgbClr val="2B343E"/>
    <a:srgbClr val="BF1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683" autoAdjust="0"/>
    <p:restoredTop sz="97459" autoAdjust="0"/>
  </p:normalViewPr>
  <p:slideViewPr>
    <p:cSldViewPr snapToGrid="0" snapToObjects="1">
      <p:cViewPr varScale="1">
        <p:scale>
          <a:sx n="138" d="100"/>
          <a:sy n="138" d="100"/>
        </p:scale>
        <p:origin x="456" y="66"/>
      </p:cViewPr>
      <p:guideLst>
        <p:guide orient="horz" pos="3070"/>
        <p:guide pos="5465"/>
        <p:guide orient="horz" pos="757"/>
        <p:guide pos="317"/>
        <p:guide pos="2903"/>
        <p:guide orient="horz" pos="1052"/>
        <p:guide orient="horz" pos="28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2"/>
    </p:cViewPr>
  </p:sorterViewPr>
  <p:notesViewPr>
    <p:cSldViewPr snapToGrid="0" snapToObjects="1" showGuides="1">
      <p:cViewPr varScale="1">
        <p:scale>
          <a:sx n="130" d="100"/>
          <a:sy n="130" d="100"/>
        </p:scale>
        <p:origin x="-1530" y="-96"/>
      </p:cViewPr>
      <p:guideLst>
        <p:guide orient="horz" pos="2163"/>
        <p:guide pos="30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calisan%20-%20Kopy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00807007897216E-2"/>
          <c:y val="0.11994181824891226"/>
          <c:w val="0.92631551413977298"/>
          <c:h val="0.62423861246521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Sayfa1!$F$19</c:f>
              <c:strCache>
                <c:ptCount val="1"/>
                <c:pt idx="0">
                  <c:v>Memnuniyet 
Ortalaması</c:v>
                </c:pt>
              </c:strCache>
            </c:strRef>
          </c:tx>
          <c:spPr>
            <a:solidFill>
              <a:schemeClr val="accent1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Sayfa1!$E$20:$E$32</c:f>
              <c:strCache>
                <c:ptCount val="13"/>
                <c:pt idx="0">
                  <c:v>Ücret</c:v>
                </c:pt>
                <c:pt idx="1">
                  <c:v>Kurumla Özdeşleşme</c:v>
                </c:pt>
                <c:pt idx="2">
                  <c:v>Yöneticiyle
ilişkiler</c:v>
                </c:pt>
                <c:pt idx="3">
                  <c:v>Yöneticinin
Performansı</c:v>
                </c:pt>
                <c:pt idx="4">
                  <c:v>Çalışma
Arkadaşları</c:v>
                </c:pt>
                <c:pt idx="5">
                  <c:v>Üst Yönetimin Performansı</c:v>
                </c:pt>
                <c:pt idx="6">
                  <c:v>Sosyal_yardım</c:v>
                </c:pt>
                <c:pt idx="7">
                  <c:v>İş Güvencesi</c:v>
                </c:pt>
                <c:pt idx="8">
                  <c:v>İş yükü</c:v>
                </c:pt>
                <c:pt idx="9">
                  <c:v>İşin Özellikleri</c:v>
                </c:pt>
                <c:pt idx="10">
                  <c:v>Çalışma Koşulları</c:v>
                </c:pt>
                <c:pt idx="11">
                  <c:v>Yükselme
Olanakları</c:v>
                </c:pt>
                <c:pt idx="12">
                  <c:v>Üst Yönetimle İlişkiler</c:v>
                </c:pt>
              </c:strCache>
            </c:strRef>
          </c:cat>
          <c:val>
            <c:numRef>
              <c:f>Sayfa1!$F$20:$F$32</c:f>
              <c:numCache>
                <c:formatCode>0.00</c:formatCode>
                <c:ptCount val="13"/>
                <c:pt idx="0">
                  <c:v>83.340978593272183</c:v>
                </c:pt>
                <c:pt idx="1">
                  <c:v>81.100917431192684</c:v>
                </c:pt>
                <c:pt idx="2">
                  <c:v>77.723411484879449</c:v>
                </c:pt>
                <c:pt idx="3">
                  <c:v>76.264744429882072</c:v>
                </c:pt>
                <c:pt idx="4">
                  <c:v>76.039755351681961</c:v>
                </c:pt>
                <c:pt idx="5">
                  <c:v>76.002224075618685</c:v>
                </c:pt>
                <c:pt idx="6">
                  <c:v>74.388379204892971</c:v>
                </c:pt>
                <c:pt idx="7">
                  <c:v>74.240570846075514</c:v>
                </c:pt>
                <c:pt idx="8">
                  <c:v>73.302752293577981</c:v>
                </c:pt>
                <c:pt idx="9">
                  <c:v>73.283639143730881</c:v>
                </c:pt>
                <c:pt idx="10">
                  <c:v>72.866972477064223</c:v>
                </c:pt>
                <c:pt idx="11">
                  <c:v>72.737003058103966</c:v>
                </c:pt>
                <c:pt idx="12">
                  <c:v>70.26966916875179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F-4E58-A39D-D4276DDA0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1"/>
        <c:axId val="195715304"/>
        <c:axId val="195712168"/>
      </c:barChart>
      <c:catAx>
        <c:axId val="19571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5712168"/>
        <c:crosses val="autoZero"/>
        <c:auto val="1"/>
        <c:lblAlgn val="ctr"/>
        <c:lblOffset val="100"/>
        <c:noMultiLvlLbl val="0"/>
      </c:catAx>
      <c:valAx>
        <c:axId val="19571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571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35419" cy="343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403230" y="0"/>
            <a:ext cx="4135419" cy="343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7E5E5C4-D6E2-4342-83AC-A256BC646B3D}" type="datetimeFigureOut">
              <a:rPr lang="tr-TR"/>
              <a:pPr>
                <a:defRPr/>
              </a:pPr>
              <a:t>2.10.2020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21159"/>
            <a:ext cx="4135419" cy="343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403230" y="6521159"/>
            <a:ext cx="4135419" cy="3436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87AB92-8F69-4CEE-B299-C8EAFDA6B07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308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35419" cy="343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810433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03230" y="0"/>
            <a:ext cx="4135419" cy="343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810433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51F885-3195-48B5-BC3D-2B4BCBECAE5B}" type="datetimeFigureOut">
              <a:rPr lang="tr-TR"/>
              <a:pPr>
                <a:defRPr/>
              </a:pPr>
              <a:t>2.10.2020</a:t>
            </a:fld>
            <a:endParaRPr lang="tr-TR" dirty="0"/>
          </a:p>
        </p:txBody>
      </p:sp>
      <p:sp>
        <p:nvSpPr>
          <p:cNvPr id="13" name="Dikdörtgen 12"/>
          <p:cNvSpPr/>
          <p:nvPr/>
        </p:nvSpPr>
        <p:spPr>
          <a:xfrm>
            <a:off x="1" y="6223900"/>
            <a:ext cx="9540874" cy="642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14" name="Düz Bağlayıcı 13"/>
          <p:cNvCxnSpPr/>
          <p:nvPr/>
        </p:nvCxnSpPr>
        <p:spPr>
          <a:xfrm>
            <a:off x="7627512" y="6307320"/>
            <a:ext cx="0" cy="4680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Resi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783" y="6140638"/>
            <a:ext cx="1330000" cy="749133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12" y="6488256"/>
            <a:ext cx="765831" cy="206339"/>
          </a:xfrm>
          <a:prstGeom prst="rect">
            <a:avLst/>
          </a:prstGeom>
        </p:spPr>
      </p:pic>
      <p:sp>
        <p:nvSpPr>
          <p:cNvPr id="12" name="Slayt Görüntüsü Yer Tutucusu 11"/>
          <p:cNvSpPr>
            <a:spLocks noGrp="1" noRot="1" noChangeAspect="1"/>
          </p:cNvSpPr>
          <p:nvPr>
            <p:ph type="sldImg" idx="2"/>
          </p:nvPr>
        </p:nvSpPr>
        <p:spPr>
          <a:xfrm>
            <a:off x="2711450" y="514350"/>
            <a:ext cx="4117975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17" name="Not Yer Tutucusu 16"/>
          <p:cNvSpPr>
            <a:spLocks noGrp="1"/>
          </p:cNvSpPr>
          <p:nvPr>
            <p:ph type="body" sz="quarter" idx="3"/>
          </p:nvPr>
        </p:nvSpPr>
        <p:spPr>
          <a:xfrm>
            <a:off x="953630" y="3261401"/>
            <a:ext cx="7633615" cy="30898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4"/>
          </p:nvPr>
        </p:nvSpPr>
        <p:spPr>
          <a:xfrm>
            <a:off x="1" y="6521199"/>
            <a:ext cx="4134938" cy="343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19" name="Slayt Numarası Yer Tutucusu 18"/>
          <p:cNvSpPr>
            <a:spLocks noGrp="1"/>
          </p:cNvSpPr>
          <p:nvPr>
            <p:ph type="sldNum" sz="quarter" idx="5"/>
          </p:nvPr>
        </p:nvSpPr>
        <p:spPr>
          <a:xfrm>
            <a:off x="5404411" y="6521199"/>
            <a:ext cx="4134938" cy="343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74F96-D910-48BB-8251-935DDD92B37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96458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4813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9625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144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20838" algn="l" defTabSz="80962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73050" y="715963"/>
            <a:ext cx="6075363" cy="37988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3039" y="4811157"/>
            <a:ext cx="4855930" cy="4552143"/>
          </a:xfrm>
          <a:prstGeom prst="rect">
            <a:avLst/>
          </a:prstGeom>
          <a:noFill/>
        </p:spPr>
        <p:txBody>
          <a:bodyPr wrap="square" lIns="95156" tIns="47577" rIns="95156" bIns="47577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1317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estel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3" name="Düz Bağlayıcı 2"/>
          <p:cNvCxnSpPr/>
          <p:nvPr userDrawn="1"/>
        </p:nvCxnSpPr>
        <p:spPr>
          <a:xfrm>
            <a:off x="7070018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Resim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37" y="5136201"/>
            <a:ext cx="16586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079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5204354"/>
            <a:ext cx="2133600" cy="3968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204354"/>
            <a:ext cx="2895600" cy="3968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5204354"/>
            <a:ext cx="2133600" cy="3968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7214C-EFAE-46EB-A8DA-16DA254F01A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869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 userDrawn="1"/>
        </p:nvSpPr>
        <p:spPr>
          <a:xfrm>
            <a:off x="0" y="5079345"/>
            <a:ext cx="9144000" cy="635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25" tIns="9525" rIns="9525" bIns="9525" spcCol="1270" anchor="ctr"/>
          <a:lstStyle/>
          <a:p>
            <a:pPr algn="ctr" defTabSz="810433" eaLnBrk="1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r-TR" sz="1200" b="1" dirty="0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7070018" y="5161935"/>
            <a:ext cx="0" cy="46337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Resim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337" y="5136201"/>
            <a:ext cx="165868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87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809625" rtl="0" fontAlgn="base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825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7638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8690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906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123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39" indent="-202608" algn="l" defTabSz="81043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-1" y="241873"/>
            <a:ext cx="9144001" cy="483747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DF2027"/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spcFirstLastPara="0" vert="horz" wrap="square" lIns="9525" tIns="9525" rIns="9525" bIns="9525" numCol="1" spcCol="1270" rtlCol="0" anchor="ctr" anchorCtr="0">
            <a:noAutofit/>
          </a:bodyPr>
          <a:lstStyle/>
          <a:p>
            <a:pPr algn="ctr" fontAlgn="base">
              <a:lnSpc>
                <a:spcPts val="1200"/>
              </a:lnSpc>
            </a:pPr>
            <a:endParaRPr lang="tr-TR" sz="1200" b="1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67" y="2080351"/>
            <a:ext cx="8088061" cy="105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453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333446" y="1707030"/>
            <a:ext cx="8229600" cy="952500"/>
          </a:xfrm>
          <a:prstGeom prst="rect">
            <a:avLst/>
          </a:prstGeom>
        </p:spPr>
        <p:txBody>
          <a:bodyPr/>
          <a:lstStyle>
            <a:lvl1pPr algn="ctr" defTabSz="809625" rtl="0" fontAlgn="base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b="1" dirty="0" smtClean="0"/>
              <a:t>ÇALIŞAN MEMNUNİYETİ ARAŞTIRMASI SONUÇLARI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499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016" y="1079119"/>
            <a:ext cx="6406959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kdörtgen 5"/>
          <p:cNvSpPr/>
          <p:nvPr/>
        </p:nvSpPr>
        <p:spPr>
          <a:xfrm>
            <a:off x="1017527" y="117225"/>
            <a:ext cx="74664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Çalışanların </a:t>
            </a:r>
            <a:r>
              <a:rPr lang="tr-TR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Cinsiyete Göre Dağılımı 	</a:t>
            </a:r>
          </a:p>
        </p:txBody>
      </p:sp>
    </p:spTree>
    <p:extLst>
      <p:ext uri="{BB962C8B-B14F-4D97-AF65-F5344CB8AC3E}">
        <p14:creationId xmlns:p14="http://schemas.microsoft.com/office/powerpoint/2010/main" val="78136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Çalışanların Eğitim Durumlarına Göre Dağılımı </a:t>
            </a:r>
            <a:endParaRPr lang="tr-TR" sz="3200" dirty="0"/>
          </a:p>
        </p:txBody>
      </p:sp>
      <p:pic>
        <p:nvPicPr>
          <p:cNvPr id="4" name="Resi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3"/>
          <a:stretch/>
        </p:blipFill>
        <p:spPr bwMode="auto">
          <a:xfrm>
            <a:off x="2351314" y="1595042"/>
            <a:ext cx="4305407" cy="33757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7529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/>
              <a:t>Çalışanların </a:t>
            </a:r>
            <a:r>
              <a:rPr lang="tr-TR" sz="3600" dirty="0"/>
              <a:t>Kadrolarına Göre </a:t>
            </a:r>
            <a:r>
              <a:rPr lang="tr-TR" sz="3600" dirty="0" smtClean="0"/>
              <a:t>Dağılımı </a:t>
            </a:r>
            <a:r>
              <a:rPr lang="tr-TR" dirty="0"/>
              <a:t>	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272" y="1670882"/>
            <a:ext cx="5385171" cy="3409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540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86467" y="216261"/>
            <a:ext cx="8229600" cy="952500"/>
          </a:xfrm>
          <a:prstGeom prst="rect">
            <a:avLst/>
          </a:prstGeom>
        </p:spPr>
        <p:txBody>
          <a:bodyPr/>
          <a:lstStyle>
            <a:lvl1pPr algn="ctr" defTabSz="809625" rtl="0" fontAlgn="base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sz="3600" dirty="0" smtClean="0"/>
              <a:t>Çalışanların Memnuniyet Düzeyleri</a:t>
            </a:r>
            <a:endParaRPr lang="tr-TR" sz="3600" dirty="0"/>
          </a:p>
        </p:txBody>
      </p:sp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729672"/>
              </p:ext>
            </p:extLst>
          </p:nvPr>
        </p:nvGraphicFramePr>
        <p:xfrm>
          <a:off x="661605" y="1005839"/>
          <a:ext cx="7765383" cy="367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8241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57820" y="201364"/>
            <a:ext cx="8229600" cy="952500"/>
          </a:xfrm>
          <a:prstGeom prst="rect">
            <a:avLst/>
          </a:prstGeom>
        </p:spPr>
        <p:txBody>
          <a:bodyPr/>
          <a:lstStyle>
            <a:lvl1pPr algn="ctr" defTabSz="809625" rtl="0" fontAlgn="base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09625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sz="4800" dirty="0" smtClean="0"/>
              <a:t>Sonuç</a:t>
            </a:r>
            <a:endParaRPr lang="tr-TR" sz="4800" dirty="0"/>
          </a:p>
        </p:txBody>
      </p:sp>
      <p:sp>
        <p:nvSpPr>
          <p:cNvPr id="2" name="Dikdörtgen 1"/>
          <p:cNvSpPr/>
          <p:nvPr/>
        </p:nvSpPr>
        <p:spPr>
          <a:xfrm>
            <a:off x="367146" y="1274618"/>
            <a:ext cx="83335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yılında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Üniversitede çalışanların 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memnuniyet düzeylerini belirlemeye yönelik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uygulanan; </a:t>
            </a:r>
            <a:r>
              <a:rPr lang="sv-S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475 akademik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</a:t>
            </a:r>
            <a:r>
              <a:rPr lang="sv-S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179 </a:t>
            </a:r>
            <a:r>
              <a:rPr lang="sv-S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idari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olmak üzere toplam 654 kişinin 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katılımı ile gerçekleşen anketin sonuçlarına göre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çalışanların %83.3’ünün aldığı ücretten memnun olduğu, %81.1’nin kurumla özdeşleştiği görülmektedir.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Çalışanların %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77.7’sinin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yöneticisiyle ilişkilerinden, %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76.2’sinin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yöneticilerinin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performansından ve %76’sının üst yönetimin performansından memnun olduğu belirlenmiştir.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%76 düzeyinde çalışanın; çalışma arkadaşlarından, %74.3’ünün sosyal yardımlardan ve %74’2’sinin iş </a:t>
            </a: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güvencesinden memnun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olduğu görülmektedir.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Çalışanların; iş yüklerinden %73.3, işin özelliklerinden %73.2 ve çalışma koşullarından %72.8 düzeylerinde memnuniyet saptanmıştır.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Yükselme </a:t>
            </a:r>
            <a:r>
              <a:rPr lang="tr-T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imkânlarından, çalışanların memnuniyet düzeyleri %72.4 ve üst yönetimle ilişkilerinde ise %70.2 olarak belirlenmiştir.</a:t>
            </a: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2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3446" y="1301395"/>
            <a:ext cx="8229600" cy="952500"/>
          </a:xfrm>
        </p:spPr>
        <p:txBody>
          <a:bodyPr/>
          <a:lstStyle/>
          <a:p>
            <a:r>
              <a:rPr lang="tr-TR" b="1" dirty="0"/>
              <a:t>ÇALIŞAN ve ÖĞRENCİ MEMNUNİYETİ ARAŞTIRMASI SONUÇLARI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4035735" y="4666583"/>
            <a:ext cx="2750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2019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75927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3446" y="1707030"/>
            <a:ext cx="8229600" cy="952500"/>
          </a:xfrm>
        </p:spPr>
        <p:txBody>
          <a:bodyPr/>
          <a:lstStyle/>
          <a:p>
            <a:r>
              <a:rPr lang="tr-TR" b="1" dirty="0"/>
              <a:t>ÖĞRENCİ MEMNUNİYETİ ARAŞTIRMASI SONUÇLARI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012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2"/>
          <a:stretch/>
        </p:blipFill>
        <p:spPr bwMode="auto">
          <a:xfrm>
            <a:off x="1668414" y="1079511"/>
            <a:ext cx="5454281" cy="3514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ikdörtgen 5"/>
          <p:cNvSpPr/>
          <p:nvPr/>
        </p:nvSpPr>
        <p:spPr>
          <a:xfrm>
            <a:off x="632517" y="185977"/>
            <a:ext cx="79064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32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Öğrencilerin </a:t>
            </a:r>
            <a:r>
              <a:rPr lang="tr-TR" sz="3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Cinsiyete Göre Dağılımı 	</a:t>
            </a:r>
          </a:p>
        </p:txBody>
      </p:sp>
    </p:spTree>
    <p:extLst>
      <p:ext uri="{BB962C8B-B14F-4D97-AF65-F5344CB8AC3E}">
        <p14:creationId xmlns:p14="http://schemas.microsoft.com/office/powerpoint/2010/main" val="168627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1573" y="124089"/>
            <a:ext cx="8229600" cy="952500"/>
          </a:xfrm>
        </p:spPr>
        <p:txBody>
          <a:bodyPr/>
          <a:lstStyle/>
          <a:p>
            <a:r>
              <a:rPr lang="tr-TR" sz="2800" dirty="0" smtClean="0"/>
              <a:t>Öğrencilerin Kayıtlı </a:t>
            </a:r>
            <a:r>
              <a:rPr lang="tr-TR" sz="2800" dirty="0"/>
              <a:t>O</a:t>
            </a:r>
            <a:r>
              <a:rPr lang="tr-TR" sz="2800" dirty="0" smtClean="0"/>
              <a:t>lduğu </a:t>
            </a:r>
            <a:r>
              <a:rPr lang="tr-TR" sz="2800" dirty="0" smtClean="0"/>
              <a:t>Bölüme/Programa Girişlerine </a:t>
            </a:r>
            <a:r>
              <a:rPr lang="tr-TR" sz="2800" dirty="0" smtClean="0"/>
              <a:t>Göre Dağılımı</a:t>
            </a:r>
            <a:endParaRPr lang="tr-TR" sz="2800" dirty="0"/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285" y="1461955"/>
            <a:ext cx="5972175" cy="3514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020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66989"/>
            <a:ext cx="8229600" cy="952500"/>
          </a:xfrm>
        </p:spPr>
        <p:txBody>
          <a:bodyPr/>
          <a:lstStyle/>
          <a:p>
            <a:r>
              <a:rPr lang="tr-TR" sz="3200" dirty="0" smtClean="0"/>
              <a:t>Öğrencilerin </a:t>
            </a:r>
            <a:r>
              <a:rPr lang="tr-TR" sz="3200" dirty="0"/>
              <a:t>İkametgâh 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 smtClean="0"/>
              <a:t>Durumuna Göre Dağılımı</a:t>
            </a:r>
            <a:endParaRPr lang="tr-TR" sz="3200" dirty="0"/>
          </a:p>
        </p:txBody>
      </p:sp>
      <p:pic>
        <p:nvPicPr>
          <p:cNvPr id="4" name="Resi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1474414"/>
            <a:ext cx="5972175" cy="3514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766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Öğrencilerin Başkent Üniversitesine </a:t>
            </a:r>
            <a:br>
              <a:rPr lang="tr-TR" sz="2800" dirty="0" smtClean="0"/>
            </a:br>
            <a:r>
              <a:rPr lang="tr-TR" sz="2800" dirty="0" smtClean="0"/>
              <a:t>Giriş Yılları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441080"/>
              </p:ext>
            </p:extLst>
          </p:nvPr>
        </p:nvGraphicFramePr>
        <p:xfrm>
          <a:off x="1443790" y="1181363"/>
          <a:ext cx="5623902" cy="3184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4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tr-TR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Yıllar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Sayı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Yüzde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6,18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14,54</a:t>
                      </a:r>
                      <a:endParaRPr lang="tr-TR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19,42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701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26,27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29,12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3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2632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  <a:endParaRPr lang="tr-T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Öğrencilerin Memnuniyet Düzeyleri</a:t>
            </a:r>
            <a:endParaRPr lang="tr-TR" dirty="0"/>
          </a:p>
        </p:txBody>
      </p:sp>
      <p:pic>
        <p:nvPicPr>
          <p:cNvPr id="4" name="Resim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"/>
          <a:stretch/>
        </p:blipFill>
        <p:spPr bwMode="auto">
          <a:xfrm>
            <a:off x="1051904" y="1181365"/>
            <a:ext cx="6778936" cy="37126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23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-53018"/>
            <a:ext cx="8229600" cy="952500"/>
          </a:xfrm>
        </p:spPr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8290" y="679474"/>
            <a:ext cx="8487420" cy="4628169"/>
          </a:xfrm>
        </p:spPr>
        <p:txBody>
          <a:bodyPr/>
          <a:lstStyle/>
          <a:p>
            <a:pPr algn="just"/>
            <a:r>
              <a:rPr lang="tr-TR" sz="1600" dirty="0"/>
              <a:t>2019 yılında, öğrencilerin Üniversiteden memnuniyet düzeylerini belirlemeye yönelik uygulanan ve 2664 kişinin katılımı ile gerçekleşen anketin sonuçlarına göre; öğrencilerin kütüphanenin sunduğu hizmetlerden memnuniyet düzeyleri %74.8, verilen sağlık hizmetlerinden memnuniyetleri ise %73.2’dir. </a:t>
            </a:r>
            <a:endParaRPr lang="tr-TR" sz="1600" dirty="0" smtClean="0"/>
          </a:p>
          <a:p>
            <a:pPr algn="just"/>
            <a:r>
              <a:rPr lang="tr-TR" sz="1600" dirty="0" smtClean="0"/>
              <a:t>Belirlenmiş </a:t>
            </a:r>
            <a:r>
              <a:rPr lang="tr-TR" sz="1600" dirty="0"/>
              <a:t>akademik takvimden %72.1, psikolojik danışma ve rehberlik merkezinin hizmetinden %70.5 ve öğretim elemanlarının tutumları ile ilgili %69.8 </a:t>
            </a:r>
            <a:r>
              <a:rPr lang="tr-TR" sz="1600" dirty="0" smtClean="0"/>
              <a:t>düzeyinde </a:t>
            </a:r>
            <a:r>
              <a:rPr lang="tr-TR" sz="1600" dirty="0"/>
              <a:t>memnuniyet düzeyi saptanmıştır. </a:t>
            </a:r>
            <a:endParaRPr lang="tr-TR" sz="1600" dirty="0" smtClean="0"/>
          </a:p>
          <a:p>
            <a:pPr algn="just"/>
            <a:r>
              <a:rPr lang="tr-TR" sz="1600" dirty="0" smtClean="0"/>
              <a:t>Öğrencilerin</a:t>
            </a:r>
            <a:r>
              <a:rPr lang="tr-TR" sz="1600" dirty="0"/>
              <a:t>, bölümlerinde verilen derslerin içerik olarak doyuruculuğundan, onları mesleğe hazırlama ve derslerin bilgi ve beceri edindirme düzeyinden memnuniyetleri %67.3’dür. </a:t>
            </a:r>
            <a:endParaRPr lang="tr-TR" sz="1600" dirty="0" smtClean="0"/>
          </a:p>
          <a:p>
            <a:pPr algn="just"/>
            <a:r>
              <a:rPr lang="tr-TR" sz="1600" dirty="0" smtClean="0"/>
              <a:t>Öğrencilerin</a:t>
            </a:r>
            <a:r>
              <a:rPr lang="tr-TR" sz="1600" dirty="0"/>
              <a:t>; akademik danışmanın bilgilendirme, yönlendirme yaklaşımından %69.4 </a:t>
            </a:r>
            <a:r>
              <a:rPr lang="tr-TR" sz="1600" dirty="0" smtClean="0"/>
              <a:t>düzeyinde, </a:t>
            </a:r>
            <a:r>
              <a:rPr lang="tr-TR" sz="1600" dirty="0"/>
              <a:t>öğretim dilinin Türkçe olmasından %67.1, ulaşım imkânlarından %66.8 ve Üniversitenin mevcut imajından %66.1 </a:t>
            </a:r>
            <a:r>
              <a:rPr lang="tr-TR" sz="1600" dirty="0" smtClean="0"/>
              <a:t>düzeyinde</a:t>
            </a:r>
            <a:r>
              <a:rPr lang="tr-TR" sz="1600" dirty="0" smtClean="0"/>
              <a:t> </a:t>
            </a:r>
            <a:r>
              <a:rPr lang="tr-TR" sz="1600" dirty="0"/>
              <a:t>memnun oldukları belirlenmiştir. </a:t>
            </a:r>
            <a:endParaRPr lang="tr-TR" sz="1600" dirty="0" smtClean="0"/>
          </a:p>
          <a:p>
            <a:pPr algn="just"/>
            <a:r>
              <a:rPr lang="tr-TR" sz="1600" dirty="0" smtClean="0"/>
              <a:t>Öğrenci </a:t>
            </a:r>
            <a:r>
              <a:rPr lang="tr-TR" sz="1600" dirty="0"/>
              <a:t>İşleri Daire Başkanlığında çalışanların yaklaşımından %65.4, kampüste sunulan imkânlardan %63.8 ve eğitime verilen burs desteğinden %62.7 </a:t>
            </a:r>
            <a:r>
              <a:rPr lang="tr-TR" sz="1600" dirty="0" smtClean="0"/>
              <a:t>düzeyinde memnuniyet belirlenmiştir</a:t>
            </a:r>
            <a:r>
              <a:rPr lang="tr-TR" sz="1600" dirty="0"/>
              <a:t>. Öğrencilerin, Üniversitede yapılan etkinliklerden %60, kampüste sunulan yiyecek hizmetlerinden ise %51.1 </a:t>
            </a:r>
            <a:r>
              <a:rPr lang="tr-TR" sz="1600" dirty="0" smtClean="0"/>
              <a:t>düzeyinde</a:t>
            </a:r>
            <a:r>
              <a:rPr lang="tr-TR" sz="1600" dirty="0" smtClean="0"/>
              <a:t> </a:t>
            </a:r>
            <a:r>
              <a:rPr lang="tr-TR" sz="1600" dirty="0"/>
              <a:t>memnun oldukları saptanmıştır.</a:t>
            </a:r>
          </a:p>
          <a:p>
            <a:pPr marL="0" indent="0" algn="just">
              <a:buNone/>
            </a:pPr>
            <a:endParaRPr lang="tr-TR" sz="1600" dirty="0"/>
          </a:p>
          <a:p>
            <a:pPr algn="just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4137022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spcFirstLastPara="0" vert="horz" wrap="square" lIns="9525" tIns="9525" rIns="9525" bIns="9525" numCol="1" spcCol="1270" anchor="ctr" anchorCtr="0">
        <a:noAutofit/>
      </a:bodyPr>
      <a:lstStyle>
        <a:defPPr algn="ctr" fontAlgn="base">
          <a:lnSpc>
            <a:spcPts val="1200"/>
          </a:lnSpc>
          <a:defRPr sz="1200" b="1" dirty="0" smtClean="0"/>
        </a:defPPr>
      </a:lstStyle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24006</TotalTime>
  <Words>375</Words>
  <Application>Microsoft Office PowerPoint</Application>
  <PresentationFormat>Ekran Gösterisi (16:10)</PresentationFormat>
  <Paragraphs>63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1_Office Theme</vt:lpstr>
      <vt:lpstr>PowerPoint Sunusu</vt:lpstr>
      <vt:lpstr>ÇALIŞAN ve ÖĞRENCİ MEMNUNİYETİ ARAŞTIRMASI SONUÇLARI</vt:lpstr>
      <vt:lpstr>ÖĞRENCİ MEMNUNİYETİ ARAŞTIRMASI SONUÇLARI</vt:lpstr>
      <vt:lpstr>PowerPoint Sunusu</vt:lpstr>
      <vt:lpstr>Öğrencilerin Kayıtlı Olduğu Bölüme/Programa Girişlerine Göre Dağılımı</vt:lpstr>
      <vt:lpstr>Öğrencilerin İkametgâh  Durumuna Göre Dağılımı</vt:lpstr>
      <vt:lpstr>Öğrencilerin Başkent Üniversitesine  Giriş Yılları </vt:lpstr>
      <vt:lpstr>Öğrencilerin Memnuniyet Düzeyleri</vt:lpstr>
      <vt:lpstr>Sonuç</vt:lpstr>
      <vt:lpstr>PowerPoint Sunusu</vt:lpstr>
      <vt:lpstr>PowerPoint Sunusu</vt:lpstr>
      <vt:lpstr>Çalışanların Eğitim Durumlarına Göre Dağılımı </vt:lpstr>
      <vt:lpstr>Çalışanların Kadrolarına Göre Dağılımı 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emrea</dc:creator>
  <cp:lastModifiedBy>Windows Kullanıcısı</cp:lastModifiedBy>
  <cp:revision>1898</cp:revision>
  <cp:lastPrinted>2020-10-01T12:49:40Z</cp:lastPrinted>
  <dcterms:created xsi:type="dcterms:W3CDTF">2011-09-13T10:36:48Z</dcterms:created>
  <dcterms:modified xsi:type="dcterms:W3CDTF">2020-10-02T07:07:56Z</dcterms:modified>
</cp:coreProperties>
</file>